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80" r:id="rId4"/>
    <p:sldId id="281" r:id="rId5"/>
    <p:sldId id="260" r:id="rId6"/>
    <p:sldId id="262" r:id="rId7"/>
    <p:sldId id="276" r:id="rId8"/>
    <p:sldId id="265" r:id="rId9"/>
    <p:sldId id="266" r:id="rId10"/>
    <p:sldId id="267" r:id="rId11"/>
    <p:sldId id="268" r:id="rId12"/>
    <p:sldId id="269" r:id="rId13"/>
    <p:sldId id="272" r:id="rId14"/>
    <p:sldId id="270" r:id="rId15"/>
    <p:sldId id="271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124D"/>
    <a:srgbClr val="542939"/>
    <a:srgbClr val="C6247A"/>
    <a:srgbClr val="613125"/>
    <a:srgbClr val="853E5B"/>
    <a:srgbClr val="0D8697"/>
    <a:srgbClr val="C52378"/>
    <a:srgbClr val="F949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8025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-10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DD554-0690-41D3-A347-3D3792510113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2C15A-C149-45D4-93C3-D94B579081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9771E-55D1-4C36-8F7F-F57164EB5879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DE050-B0C9-4598-AFB4-60137F6B05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D02DDB-8370-44C2-A20E-743426E10CCB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912F9-81EB-4F13-A8C0-A4F4A4EB6A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7E8D6-8AEC-42DF-A383-A52CC1D884BC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5CF23E-7A1C-43D1-9D83-3D0245624D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3A14C-D2C3-4E1B-AC00-057B1E2B8D12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653E8-47D0-43C6-8F30-D361D261E5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CD81B-438B-44E1-9A82-7D080B859EB9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C9635-1975-4C8F-89F5-A78A179C7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05FC4-76CB-4163-A41C-06CF0F272EC3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79309-0B37-4778-B4F1-6EE95E5AA5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4C0DE-665E-4737-8440-ABB23A2A5EDC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9D231-D35A-4F00-84B6-05D224734C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A0A52-C2D9-46E3-9D20-C2ACC9FBAF30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7C3C7-7EF6-4B01-B59F-A0F07EAFBF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1B890-9954-47AD-8B58-4E0A62152A65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83D76-AF4F-4162-B65C-76A0496BF7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77EAD-27CD-4351-B034-308C5222E5A5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9AC3D-17CA-458E-A9CB-70DC150B62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D38B34-1CB8-4F27-A658-0EDBD4D911B6}" type="datetimeFigureOut">
              <a:rPr lang="ru-RU"/>
              <a:pPr>
                <a:defRPr/>
              </a:pPr>
              <a:t>29.03.2020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CE79F9-BF5D-488F-955C-91116DE22B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resh.edu.ru/subject/lesson/7921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subject/lesson/7921/start/253598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sh.edu.ru/subject/lesson/7921/train/253603/" TargetMode="External"/><Relationship Id="rId4" Type="http://schemas.openxmlformats.org/officeDocument/2006/relationships/hyperlink" Target="https://resh.edu.ru/subject/lesson/7921/main/253602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resh.edu.ru/subject/lesson/7921/start/253598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esh.edu.ru/subject/lesson/7921/train/253603/" TargetMode="External"/><Relationship Id="rId4" Type="http://schemas.openxmlformats.org/officeDocument/2006/relationships/hyperlink" Target="https://resh.edu.ru/subject/lesson/7921/main/253602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Прямоугольник 3"/>
          <p:cNvSpPr>
            <a:spLocks noChangeArrowheads="1"/>
          </p:cNvSpPr>
          <p:nvPr/>
        </p:nvSpPr>
        <p:spPr bwMode="auto">
          <a:xfrm>
            <a:off x="546100" y="1401763"/>
            <a:ext cx="8297863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Tahoma" pitchFamily="34" charset="0"/>
                <a:cs typeface="Tahoma" pitchFamily="34" charset="0"/>
              </a:rPr>
              <a:t>Информация </a:t>
            </a:r>
          </a:p>
          <a:p>
            <a:pPr algn="ctr"/>
            <a:r>
              <a:rPr lang="ru-RU" sz="2800">
                <a:latin typeface="Tahoma" pitchFamily="34" charset="0"/>
                <a:cs typeface="Tahoma" pitchFamily="34" charset="0"/>
              </a:rPr>
              <a:t>о реализации программ </a:t>
            </a:r>
          </a:p>
          <a:p>
            <a:pPr algn="ctr"/>
            <a:r>
              <a:rPr lang="ru-RU" sz="2800">
                <a:latin typeface="Tahoma" pitchFamily="34" charset="0"/>
                <a:cs typeface="Tahoma" pitchFamily="34" charset="0"/>
              </a:rPr>
              <a:t>начального общего, основного общего, среднего общего образования </a:t>
            </a:r>
          </a:p>
          <a:p>
            <a:pPr algn="ctr"/>
            <a:r>
              <a:rPr lang="ru-RU" sz="2800">
                <a:latin typeface="Tahoma" pitchFamily="34" charset="0"/>
                <a:cs typeface="Tahoma" pitchFamily="34" charset="0"/>
              </a:rPr>
              <a:t>с применением электронного образования и дистанционных образовательных технологий</a:t>
            </a:r>
          </a:p>
          <a:p>
            <a:pPr algn="ctr"/>
            <a:r>
              <a:rPr lang="ru-RU" sz="2800" b="1">
                <a:latin typeface="Tahoma" pitchFamily="34" charset="0"/>
                <a:cs typeface="Tahoma" pitchFamily="34" charset="0"/>
              </a:rPr>
              <a:t>в «МБОУ «СОШ №15 ЗМР РТ»</a:t>
            </a:r>
            <a:endParaRPr lang="ru-RU" sz="280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Прямоугольник 3"/>
          <p:cNvSpPr>
            <a:spLocks noChangeArrowheads="1"/>
          </p:cNvSpPr>
          <p:nvPr/>
        </p:nvSpPr>
        <p:spPr bwMode="auto">
          <a:xfrm>
            <a:off x="2393950" y="203200"/>
            <a:ext cx="4565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Обратная связь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87325" y="931863"/>
            <a:ext cx="933132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81275"/>
            <a:ext cx="9096375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Прямоугольник 3"/>
          <p:cNvSpPr>
            <a:spLocks noChangeArrowheads="1"/>
          </p:cNvSpPr>
          <p:nvPr/>
        </p:nvSpPr>
        <p:spPr bwMode="auto">
          <a:xfrm>
            <a:off x="2393950" y="0"/>
            <a:ext cx="4565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Вебинары по ДО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7013" y="3943350"/>
            <a:ext cx="1978025" cy="2813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727075"/>
          <a:ext cx="9144000" cy="2952750"/>
        </p:xfrm>
        <a:graphic>
          <a:graphicData uri="http://schemas.openxmlformats.org/drawingml/2006/table">
            <a:tbl>
              <a:tblPr/>
              <a:tblGrid>
                <a:gridCol w="496888"/>
                <a:gridCol w="930275"/>
                <a:gridCol w="930275"/>
                <a:gridCol w="4178300"/>
                <a:gridCol w="1255712"/>
                <a:gridCol w="1352550"/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№ п/п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Общее количество педагогов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Дата проведения вебинара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Тема вебинара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Количество педагогов,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участвующих в вебинаре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Используемые образовательные платформы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25.03.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2020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Платформа "Открытая школа": возможности для организации образовательного процесса в дистанционной форме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Открытая школа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25.03.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2020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Как организовать дистанционное обучение в период карантина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Учи.ру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с 26.03.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2020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Помощь в карантин: бесплатные курсы, чек-лист и презентация для урока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Фоксфорд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с 26.03.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2020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Как организовать работу учеников и родителей в период карантина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Российский учебник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5648" name="Picture 4" descr="C:\Users\Ирина\Desktop\совещ ДО\IMG-20200325-WA005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09988" y="4059238"/>
            <a:ext cx="1935162" cy="257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4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" y="3714750"/>
            <a:ext cx="2065338" cy="2855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Прямоугольник 3"/>
          <p:cNvSpPr>
            <a:spLocks noChangeArrowheads="1"/>
          </p:cNvSpPr>
          <p:nvPr/>
        </p:nvSpPr>
        <p:spPr bwMode="auto">
          <a:xfrm>
            <a:off x="2393950" y="0"/>
            <a:ext cx="4565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Физика, 7 класс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6425"/>
            <a:ext cx="9244013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4025" y="887413"/>
            <a:ext cx="7024688" cy="597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30438" y="709613"/>
            <a:ext cx="6372225" cy="597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9425" y="1368425"/>
            <a:ext cx="7993063" cy="526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C:\Users\Ирина\Desktop\совещ ДО\физика 7 кл\ETPN055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6850" y="735013"/>
            <a:ext cx="8164513" cy="612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Прямоугольник 3"/>
          <p:cNvSpPr>
            <a:spLocks noChangeArrowheads="1"/>
          </p:cNvSpPr>
          <p:nvPr/>
        </p:nvSpPr>
        <p:spPr bwMode="auto">
          <a:xfrm>
            <a:off x="2393950" y="0"/>
            <a:ext cx="4565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Электронный журнал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87375"/>
            <a:ext cx="914400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8763" y="3206750"/>
          <a:ext cx="8694737" cy="4006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5227"/>
                <a:gridCol w="3373691"/>
                <a:gridCol w="4544705"/>
              </a:tblGrid>
              <a:tr h="532263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дата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Тема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урока по РП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Ресурсы и материалы, используемые в условиях ДО/ домашнее задание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32263">
                <a:tc>
                  <a:txBody>
                    <a:bodyPr/>
                    <a:lstStyle/>
                    <a:p>
                      <a:r>
                        <a:rPr lang="ru-RU" dirty="0" smtClean="0"/>
                        <a:t>03.04.2020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Монгольская империя и изменение политической карты мира.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Возникновение Монгольской империи. Завоевания Чингисхана и его потомков.</a:t>
                      </a:r>
                      <a:r>
                        <a:rPr lang="ru-RU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Покорение Волжской </a:t>
                      </a:r>
                      <a:r>
                        <a:rPr lang="ru-RU" sz="18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Булгарии</a:t>
                      </a:r>
                      <a:r>
                        <a:rPr lang="ru-RU" sz="18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Учебник ИР параграф</a:t>
                      </a:r>
                      <a:r>
                        <a:rPr lang="ru-RU" baseline="0" dirty="0" smtClean="0"/>
                        <a:t> 15, вопросы устно;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РЭШ  </a:t>
                      </a: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Урок 25. Монгольская империя и изменение политической картины мира. Монгольское нашествие на Русь  </a:t>
                      </a:r>
                      <a:r>
                        <a:rPr lang="en-US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https://resh.edu.ru/subject/lesson/7921/start/253598/</a:t>
                      </a:r>
                      <a:endParaRPr lang="ru-RU" sz="1800" b="0" i="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hlinkClick r:id="rId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hlinkClick r:id="rId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aseline="0" dirty="0" smtClean="0"/>
                        <a:t>выполнить тренировочные  задания № 1-6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u="none" strike="noStrike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  <a:hlinkClick r:id="rId4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5322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670" name="Прямоугольник 10"/>
          <p:cNvSpPr>
            <a:spLocks noChangeArrowheads="1"/>
          </p:cNvSpPr>
          <p:nvPr/>
        </p:nvSpPr>
        <p:spPr bwMode="auto">
          <a:xfrm>
            <a:off x="190500" y="2252663"/>
            <a:ext cx="8748713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Лист корректировки РП с применением электронного образования и дистанционных образовательных технологий</a:t>
            </a:r>
          </a:p>
          <a:p>
            <a:pPr marL="514350" indent="-514350" algn="ctr"/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по истории, 6 класс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Прямоугольник 3"/>
          <p:cNvSpPr>
            <a:spLocks noChangeArrowheads="1"/>
          </p:cNvSpPr>
          <p:nvPr/>
        </p:nvSpPr>
        <p:spPr bwMode="auto">
          <a:xfrm>
            <a:off x="0" y="846138"/>
            <a:ext cx="531812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Подготовка обучающихся к</a:t>
            </a:r>
          </a:p>
          <a:p>
            <a:pPr marL="514350" indent="-514350" algn="ctr"/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 ГИА -2020, сдачи ОГЭ, ГВЭ, ЕГЭ</a:t>
            </a:r>
          </a:p>
          <a:p>
            <a:pPr marL="514350" indent="-514350" algn="ctr"/>
            <a:endParaRPr lang="ru-RU" sz="2400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Индивидуальные консультации</a:t>
            </a:r>
          </a:p>
          <a:p>
            <a:pPr marL="514350" indent="-514350"/>
            <a:endParaRPr lang="ru-RU" sz="2400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buFont typeface="Wingdings" pitchFamily="2" charset="2"/>
              <a:buChar char="v"/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Работа на сайтах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8588" y="1846263"/>
            <a:ext cx="4722812" cy="221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402138"/>
            <a:ext cx="83724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846138"/>
            <a:ext cx="8647113" cy="3600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514350" indent="-514350" algn="ctr"/>
            <a:r>
              <a:rPr lang="ru-RU" sz="60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Проблемы – технического характера</a:t>
            </a:r>
          </a:p>
          <a:p>
            <a:pPr marL="514350" indent="-514350"/>
            <a:endParaRPr lang="ru-RU" sz="2400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/>
            <a:endParaRPr lang="ru-RU" sz="2400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Прямоугольник 3"/>
          <p:cNvSpPr>
            <a:spLocks noChangeArrowheads="1"/>
          </p:cNvSpPr>
          <p:nvPr/>
        </p:nvSpPr>
        <p:spPr bwMode="auto">
          <a:xfrm>
            <a:off x="2393950" y="0"/>
            <a:ext cx="4565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Вариант 1</a:t>
            </a:r>
          </a:p>
        </p:txBody>
      </p:sp>
      <p:sp>
        <p:nvSpPr>
          <p:cNvPr id="30723" name="Прямоугольник 4"/>
          <p:cNvSpPr>
            <a:spLocks noChangeArrowheads="1"/>
          </p:cNvSpPr>
          <p:nvPr/>
        </p:nvSpPr>
        <p:spPr bwMode="auto">
          <a:xfrm>
            <a:off x="219075" y="792163"/>
            <a:ext cx="8747125" cy="67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b="1">
                <a:latin typeface="Calibri" pitchFamily="34" charset="0"/>
              </a:rPr>
              <a:t>Тема урока . Монгольская империя и изменение политической карты мира.</a:t>
            </a:r>
            <a:r>
              <a:rPr lang="ru-RU">
                <a:latin typeface="Calibri" pitchFamily="34" charset="0"/>
              </a:rPr>
              <a:t> Возникновение Монгольской империи. Завоевания Чингисхана и его потомков.</a:t>
            </a:r>
            <a:r>
              <a:rPr lang="ru-RU" b="1">
                <a:latin typeface="Calibri" pitchFamily="34" charset="0"/>
              </a:rPr>
              <a:t> </a:t>
            </a:r>
            <a:r>
              <a:rPr lang="ru-RU" b="1" i="1">
                <a:latin typeface="Calibri" pitchFamily="34" charset="0"/>
              </a:rPr>
              <a:t>Покорение Волжской Булгарии.</a:t>
            </a: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Здравствуй.</a:t>
            </a:r>
          </a:p>
          <a:p>
            <a:pPr marL="514350" indent="-514350">
              <a:lnSpc>
                <a:spcPct val="150000"/>
              </a:lnSpc>
              <a:buFontTx/>
              <a:buChar char="-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Опираясь на тему урока, определи, на какие вопросы нам необходимо дать ответ, чтобы изучить данный материал.</a:t>
            </a:r>
          </a:p>
          <a:p>
            <a:pPr marL="514350" indent="-514350">
              <a:lnSpc>
                <a:spcPct val="150000"/>
              </a:lnSpc>
              <a:buFontTx/>
              <a:buChar char="-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Проверь свои предположения на РЭШ </a:t>
            </a:r>
            <a:r>
              <a:rPr lang="en-US" b="1">
                <a:solidFill>
                  <a:srgbClr val="98124D"/>
                </a:solidFill>
                <a:latin typeface="Tahoma" pitchFamily="34" charset="0"/>
                <a:cs typeface="Tahoma" pitchFamily="34" charset="0"/>
                <a:hlinkClick r:id="rId3"/>
              </a:rPr>
              <a:t>https://resh.edu.ru/subject/lesson/7921/start/253598/</a:t>
            </a: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 startAt="2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Ознакомься с видеофрагментом по теме урока на РЭШ </a:t>
            </a:r>
            <a:r>
              <a:rPr lang="en-US" b="1" u="sng">
                <a:solidFill>
                  <a:srgbClr val="98124D"/>
                </a:solidFill>
                <a:latin typeface="Tahoma" pitchFamily="34" charset="0"/>
                <a:cs typeface="Tahoma" pitchFamily="34" charset="0"/>
                <a:hlinkClick r:id="rId4"/>
              </a:rPr>
              <a:t>https://resh.edu.ru/subject/lesson/7921/main/253602/</a:t>
            </a:r>
            <a:endParaRPr lang="ru-RU" b="1" u="sng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3. Изучи содержание параграфа 15 учебника. </a:t>
            </a:r>
          </a:p>
          <a:p>
            <a:pPr marL="514350" indent="-514350">
              <a:lnSpc>
                <a:spcPct val="150000"/>
              </a:lnSpc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4. На основе видеофрагмента и текста параграфа выполни тренировочные (контрольные) задания № 1-6 </a:t>
            </a:r>
            <a:r>
              <a:rPr lang="en-US" b="1">
                <a:solidFill>
                  <a:srgbClr val="98124D"/>
                </a:solidFill>
                <a:latin typeface="Tahoma" pitchFamily="34" charset="0"/>
                <a:cs typeface="Tahoma" pitchFamily="34" charset="0"/>
                <a:hlinkClick r:id="rId5"/>
              </a:rPr>
              <a:t>https://resh.edu.ru/subject/lesson/7921/train/253603/</a:t>
            </a: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  </a:t>
            </a:r>
          </a:p>
          <a:p>
            <a:pPr marL="514350" indent="-514350">
              <a:lnSpc>
                <a:spcPct val="150000"/>
              </a:lnSpc>
            </a:pP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Прямоугольник 3"/>
          <p:cNvSpPr>
            <a:spLocks noChangeArrowheads="1"/>
          </p:cNvSpPr>
          <p:nvPr/>
        </p:nvSpPr>
        <p:spPr bwMode="auto">
          <a:xfrm>
            <a:off x="2393950" y="0"/>
            <a:ext cx="456565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Вариант 2</a:t>
            </a:r>
          </a:p>
        </p:txBody>
      </p:sp>
      <p:sp>
        <p:nvSpPr>
          <p:cNvPr id="31747" name="Прямоугольник 4"/>
          <p:cNvSpPr>
            <a:spLocks noChangeArrowheads="1"/>
          </p:cNvSpPr>
          <p:nvPr/>
        </p:nvSpPr>
        <p:spPr bwMode="auto">
          <a:xfrm>
            <a:off x="219075" y="792163"/>
            <a:ext cx="8747125" cy="673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/>
            <a:r>
              <a:rPr lang="ru-RU" b="1">
                <a:latin typeface="Calibri" pitchFamily="34" charset="0"/>
              </a:rPr>
              <a:t>Тема урока . Монгольская империя и изменение политической карты мира.</a:t>
            </a:r>
            <a:r>
              <a:rPr lang="ru-RU">
                <a:latin typeface="Calibri" pitchFamily="34" charset="0"/>
              </a:rPr>
              <a:t> Возникновение Монгольской империи. Завоевания Чингисхана и его потомков.</a:t>
            </a:r>
            <a:r>
              <a:rPr lang="ru-RU" b="1">
                <a:latin typeface="Calibri" pitchFamily="34" charset="0"/>
              </a:rPr>
              <a:t> </a:t>
            </a:r>
            <a:r>
              <a:rPr lang="ru-RU" b="1" i="1">
                <a:latin typeface="Calibri" pitchFamily="34" charset="0"/>
              </a:rPr>
              <a:t>Покорение Волжской Булгарии.</a:t>
            </a: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Здравствуй.</a:t>
            </a:r>
          </a:p>
          <a:p>
            <a:pPr marL="514350" indent="-514350">
              <a:lnSpc>
                <a:spcPct val="150000"/>
              </a:lnSpc>
              <a:buFontTx/>
              <a:buChar char="-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Опираясь на тему урока, определи, на какие вопросы нам необходимо дать ответ, чтобы изучить данный материал.</a:t>
            </a:r>
          </a:p>
          <a:p>
            <a:pPr marL="514350" indent="-514350">
              <a:lnSpc>
                <a:spcPct val="150000"/>
              </a:lnSpc>
              <a:buFontTx/>
              <a:buChar char="-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Проверь свои предположения на РЭШ </a:t>
            </a:r>
            <a:r>
              <a:rPr lang="en-US" b="1">
                <a:solidFill>
                  <a:srgbClr val="98124D"/>
                </a:solidFill>
                <a:latin typeface="Tahoma" pitchFamily="34" charset="0"/>
                <a:cs typeface="Tahoma" pitchFamily="34" charset="0"/>
                <a:hlinkClick r:id="rId3"/>
              </a:rPr>
              <a:t>https://resh.edu.ru/subject/lesson/7921/start/253598/</a:t>
            </a: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  <a:buFontTx/>
              <a:buAutoNum type="arabicPeriod" startAt="2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Изучи содержание параграфа 15 учебника. </a:t>
            </a:r>
          </a:p>
          <a:p>
            <a:pPr marL="514350" indent="-514350">
              <a:lnSpc>
                <a:spcPct val="150000"/>
              </a:lnSpc>
              <a:buFontTx/>
              <a:buAutoNum type="arabicPeriod" startAt="2"/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Ознакомься с видеофрагментом по теме урока на РЭШ </a:t>
            </a:r>
            <a:r>
              <a:rPr lang="en-US" b="1" u="sng">
                <a:solidFill>
                  <a:srgbClr val="98124D"/>
                </a:solidFill>
                <a:latin typeface="Tahoma" pitchFamily="34" charset="0"/>
                <a:cs typeface="Tahoma" pitchFamily="34" charset="0"/>
                <a:hlinkClick r:id="rId4"/>
              </a:rPr>
              <a:t>https://resh.edu.ru/subject/lesson/7921/main/253602/</a:t>
            </a: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4. На основе видеофрагмента и текста параграфа выполни тренировочные (контрольные) задания № 1-6 </a:t>
            </a:r>
            <a:r>
              <a:rPr lang="en-US" b="1">
                <a:solidFill>
                  <a:srgbClr val="98124D"/>
                </a:solidFill>
                <a:latin typeface="Tahoma" pitchFamily="34" charset="0"/>
                <a:cs typeface="Tahoma" pitchFamily="34" charset="0"/>
                <a:hlinkClick r:id="rId5"/>
              </a:rPr>
              <a:t>https://resh.edu.ru/subject/lesson/7921/train/253603/</a:t>
            </a: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  </a:t>
            </a:r>
          </a:p>
          <a:p>
            <a:pPr marL="514350" indent="-514350">
              <a:lnSpc>
                <a:spcPct val="150000"/>
              </a:lnSpc>
            </a:pPr>
            <a:endParaRPr lang="ru-RU" b="1">
              <a:solidFill>
                <a:srgbClr val="98124D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252413" y="1200150"/>
            <a:ext cx="85772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Информация о школьных методических  семинарах по обучению педагогов в школе </a:t>
            </a:r>
          </a:p>
        </p:txBody>
      </p:sp>
      <p:sp>
        <p:nvSpPr>
          <p:cNvPr id="14339" name="Прямоугольник 5"/>
          <p:cNvSpPr>
            <a:spLocks noChangeArrowheads="1"/>
          </p:cNvSpPr>
          <p:nvPr/>
        </p:nvSpPr>
        <p:spPr bwMode="auto">
          <a:xfrm>
            <a:off x="777875" y="2405063"/>
            <a:ext cx="76152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ahoma" pitchFamily="34" charset="0"/>
                <a:cs typeface="Tahoma" pitchFamily="34" charset="0"/>
              </a:rPr>
              <a:t>20.03.2020</a:t>
            </a:r>
          </a:p>
          <a:p>
            <a:pPr algn="ctr"/>
            <a:endParaRPr lang="ru-RU" sz="2400" b="1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ru-RU" sz="2400" b="1">
                <a:latin typeface="Tahoma" pitchFamily="34" charset="0"/>
                <a:cs typeface="Tahoma" pitchFamily="34" charset="0"/>
              </a:rPr>
              <a:t>Функциональная грамотность педагогов: технология дистанционного обучения</a:t>
            </a:r>
          </a:p>
        </p:txBody>
      </p:sp>
      <p:sp>
        <p:nvSpPr>
          <p:cNvPr id="14340" name="Прямоугольник 6"/>
          <p:cNvSpPr>
            <a:spLocks noChangeArrowheads="1"/>
          </p:cNvSpPr>
          <p:nvPr/>
        </p:nvSpPr>
        <p:spPr bwMode="auto">
          <a:xfrm>
            <a:off x="2190750" y="5138738"/>
            <a:ext cx="457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7 шагов для массового перехода </a:t>
            </a:r>
          </a:p>
          <a:p>
            <a:pPr algn="ctr"/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на дистанционное обучение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4230688" y="4271963"/>
            <a:ext cx="484187" cy="609600"/>
          </a:xfrm>
          <a:prstGeom prst="downArrow">
            <a:avLst/>
          </a:prstGeom>
          <a:solidFill>
            <a:srgbClr val="98124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Прямоугольник 3"/>
          <p:cNvSpPr>
            <a:spLocks noChangeArrowheads="1"/>
          </p:cNvSpPr>
          <p:nvPr/>
        </p:nvSpPr>
        <p:spPr bwMode="auto">
          <a:xfrm>
            <a:off x="252413" y="900113"/>
            <a:ext cx="8577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7 шагов для массового перехода </a:t>
            </a:r>
          </a:p>
          <a:p>
            <a:pPr algn="ctr"/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на дистанционное обучение</a:t>
            </a:r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273050" y="1951038"/>
            <a:ext cx="85439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sz="2400">
                <a:latin typeface="Tahoma" pitchFamily="34" charset="0"/>
                <a:cs typeface="Tahoma" pitchFamily="34" charset="0"/>
              </a:rPr>
              <a:t>Провести мониторинг готовности детей и учителей к дистанционной форме обучения (наличие устройств и возможностей интернета, установка необходимых приложений, разработка рекомендаций и памяток по использованию).</a:t>
            </a:r>
          </a:p>
          <a:p>
            <a:pPr marL="457200" indent="-457200"/>
            <a:r>
              <a:rPr lang="ru-RU" sz="2400">
                <a:latin typeface="Tahoma" pitchFamily="34" charset="0"/>
                <a:cs typeface="Tahoma" pitchFamily="34" charset="0"/>
              </a:rPr>
              <a:t>2. Организовать рабочее время учителя и учеников.</a:t>
            </a:r>
          </a:p>
          <a:p>
            <a:pPr marL="457200" indent="-457200"/>
            <a:r>
              <a:rPr lang="ru-RU" sz="2400">
                <a:latin typeface="Tahoma" pitchFamily="34" charset="0"/>
                <a:cs typeface="Tahoma" pitchFamily="34" charset="0"/>
              </a:rPr>
              <a:t>3. По возможности предусмотреть и организовать время «face-to-face” взаимодействия учителя и групп учеников (в классе, параллели) для основной и старшей школы.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252413" y="900113"/>
            <a:ext cx="85772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7 шагов для массового перехода </a:t>
            </a:r>
          </a:p>
          <a:p>
            <a:pPr algn="ctr"/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на дистанционное обучение</a:t>
            </a:r>
          </a:p>
        </p:txBody>
      </p:sp>
      <p:sp>
        <p:nvSpPr>
          <p:cNvPr id="16387" name="Прямоугольник 5"/>
          <p:cNvSpPr>
            <a:spLocks noChangeArrowheads="1"/>
          </p:cNvSpPr>
          <p:nvPr/>
        </p:nvSpPr>
        <p:spPr bwMode="auto">
          <a:xfrm>
            <a:off x="273050" y="1951038"/>
            <a:ext cx="85439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ru-RU" sz="2400">
                <a:latin typeface="Calibri" pitchFamily="34" charset="0"/>
              </a:rPr>
              <a:t>4. </a:t>
            </a:r>
            <a:r>
              <a:rPr lang="ru-RU" sz="2400">
                <a:latin typeface="Tahoma" pitchFamily="34" charset="0"/>
                <a:cs typeface="Tahoma" pitchFamily="34" charset="0"/>
              </a:rPr>
              <a:t>Наладить обратную связь с учениками лучше посредством электронного дневника, либо электронной почты, через официальные ресурсы, сохраняя всю историю коммуникации, вопросов-ответов.</a:t>
            </a:r>
            <a:endParaRPr lang="ru-RU" sz="2400" b="1">
              <a:latin typeface="Tahoma" pitchFamily="34" charset="0"/>
              <a:cs typeface="Tahoma" pitchFamily="34" charset="0"/>
            </a:endParaRPr>
          </a:p>
          <a:p>
            <a:pPr marL="457200" indent="-457200"/>
            <a:r>
              <a:rPr lang="ru-RU" sz="2400">
                <a:latin typeface="Tahoma" pitchFamily="34" charset="0"/>
                <a:cs typeface="Tahoma" pitchFamily="34" charset="0"/>
              </a:rPr>
              <a:t>5. Сотрудничество, а не изоляция.</a:t>
            </a:r>
          </a:p>
          <a:p>
            <a:pPr marL="457200" indent="-457200"/>
            <a:r>
              <a:rPr lang="ru-RU" sz="2400">
                <a:latin typeface="Tahoma" pitchFamily="34" charset="0"/>
                <a:cs typeface="Tahoma" pitchFamily="34" charset="0"/>
              </a:rPr>
              <a:t>6. Активное взаимодействие с родителями.</a:t>
            </a:r>
          </a:p>
          <a:p>
            <a:pPr marL="457200" indent="-457200"/>
            <a:r>
              <a:rPr lang="ru-RU" sz="2400">
                <a:latin typeface="Tahoma" pitchFamily="34" charset="0"/>
                <a:cs typeface="Tahoma" pitchFamily="34" charset="0"/>
              </a:rPr>
              <a:t>7. Гибкость и возможность быстрой адаптации. Учителям придётся учиться быстро и много. Учиться друг у друга, самостоятельно.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3"/>
          <p:cNvSpPr>
            <a:spLocks noChangeArrowheads="1"/>
          </p:cNvSpPr>
          <p:nvPr/>
        </p:nvSpPr>
        <p:spPr bwMode="auto">
          <a:xfrm>
            <a:off x="2422525" y="817563"/>
            <a:ext cx="45656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cs typeface="Tahoma" pitchFamily="34" charset="0"/>
              </a:rPr>
              <a:t>Нормативная база</a:t>
            </a:r>
          </a:p>
        </p:txBody>
      </p:sp>
      <p:pic>
        <p:nvPicPr>
          <p:cNvPr id="19459" name="Picture 2" descr="C:\Users\Ирина Петровна\Desktop\20200326_094350_resize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94400" y="2371725"/>
            <a:ext cx="31496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4" descr="C:\Users\Ирина Петровна\Desktop\20200326_094453_resized.jpg"/>
          <p:cNvPicPr>
            <a:picLocks noChangeAspect="1" noChangeArrowheads="1"/>
          </p:cNvPicPr>
          <p:nvPr/>
        </p:nvPicPr>
        <p:blipFill>
          <a:blip r:embed="rId4"/>
          <a:srcRect l="2" t="1295" r="1489"/>
          <a:stretch>
            <a:fillRect/>
          </a:stretch>
        </p:blipFill>
        <p:spPr bwMode="auto">
          <a:xfrm>
            <a:off x="2995613" y="1611313"/>
            <a:ext cx="3417887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C:\Users\Ирина Петровна\Desktop\20200326_094422_resized.jpg"/>
          <p:cNvPicPr>
            <a:picLocks noChangeAspect="1" noChangeArrowheads="1"/>
          </p:cNvPicPr>
          <p:nvPr/>
        </p:nvPicPr>
        <p:blipFill>
          <a:blip r:embed="rId5"/>
          <a:srcRect t="2179"/>
          <a:stretch>
            <a:fillRect/>
          </a:stretch>
        </p:blipFill>
        <p:spPr bwMode="auto">
          <a:xfrm>
            <a:off x="0" y="1033463"/>
            <a:ext cx="3138488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3"/>
          <p:cNvSpPr>
            <a:spLocks noChangeArrowheads="1"/>
          </p:cNvSpPr>
          <p:nvPr/>
        </p:nvSpPr>
        <p:spPr bwMode="auto">
          <a:xfrm>
            <a:off x="-436563" y="0"/>
            <a:ext cx="9580563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/>
            <a:r>
              <a:rPr lang="ru-RU" sz="2400">
                <a:latin typeface="Calibri" pitchFamily="34" charset="0"/>
              </a:rPr>
              <a:t>        </a:t>
            </a:r>
            <a:r>
              <a:rPr lang="ru-RU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Информация</a:t>
            </a: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 о количестве учителей, прошедших обучение по </a:t>
            </a:r>
            <a:r>
              <a:rPr lang="ru-RU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реализации</a:t>
            </a: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ru-RU" b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образ</a:t>
            </a:r>
            <a:r>
              <a:rPr lang="ru-RU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овательных программ с применением электронного обучения, дистанционных образовательных технологий на всех уровнях (школьный, муниципальный, республиканский, курсы повышения квалификации и.д.) за последние 3 года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1558925"/>
          <a:ext cx="9144000" cy="4281488"/>
        </p:xfrm>
        <a:graphic>
          <a:graphicData uri="http://schemas.openxmlformats.org/drawingml/2006/table">
            <a:tbl>
              <a:tblPr/>
              <a:tblGrid>
                <a:gridCol w="806450"/>
                <a:gridCol w="1255713"/>
                <a:gridCol w="1042987"/>
                <a:gridCol w="1282700"/>
                <a:gridCol w="1235075"/>
                <a:gridCol w="1114425"/>
                <a:gridCol w="1368425"/>
                <a:gridCol w="1038225"/>
              </a:tblGrid>
              <a:tr h="1935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№ п/п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Предмет, указать предметы по учебному плану, кроме начальных классов 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Общее количество педагогов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Количество педагогов,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прошедших обучение и готовых к ведению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дистанционных образовательных технологий 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Количество педагогов,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прошедших обучение и не готовых к ведению</a:t>
                      </a: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 дистанционных образовательных технологий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Количество педагогов, кому </a:t>
                      </a: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необходимо оказать методическую помощь</a:t>
                      </a:r>
                      <a:endParaRPr kumimoji="0" lang="ru-RU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Используемые образовательные платформы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Уровень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(указать)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1-4 класс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Начальные классы 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17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14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Учи.ру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РЭШ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edu.tatar.ru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школьный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5-9 класс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Учебные предметы по учебному плану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50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43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7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7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Учи.ру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РЭШ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edu.tatar.ru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школьный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10-11 класс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Учебные предметы по учебному плану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21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РЭШ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edu.tatar.ru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школьный</a:t>
                      </a:r>
                    </a:p>
                  </a:txBody>
                  <a:tcPr marL="53009" marR="5300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34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Прямоугольник 3"/>
          <p:cNvSpPr>
            <a:spLocks noChangeArrowheads="1"/>
          </p:cNvSpPr>
          <p:nvPr/>
        </p:nvSpPr>
        <p:spPr bwMode="auto">
          <a:xfrm>
            <a:off x="238125" y="912813"/>
            <a:ext cx="857885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Информация о планируемых школьных методических  семинарах по обучению педагогов в школе с 27.03 по 31.03.2020 года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1541463"/>
          <a:ext cx="9144000" cy="4524375"/>
        </p:xfrm>
        <a:graphic>
          <a:graphicData uri="http://schemas.openxmlformats.org/drawingml/2006/table">
            <a:tbl>
              <a:tblPr/>
              <a:tblGrid>
                <a:gridCol w="590550"/>
                <a:gridCol w="1344613"/>
                <a:gridCol w="1252537"/>
                <a:gridCol w="1679575"/>
                <a:gridCol w="1425575"/>
                <a:gridCol w="1349375"/>
                <a:gridCol w="1501775"/>
              </a:tblGrid>
              <a:tr h="1296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№ п/п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Дата проведения 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Общее количество педагогов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Количество педагогов, прошедших обучение и готовых к ведению дистанционных образовательных технологий 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Количество педагогов, прошедших обучение и не готовых к ведению дистанционных образовательных технологий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Количество педагогов, кому необходимо оказать методическую помощь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Используемые образовательные платформы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1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1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27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03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.2020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Открытая школа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Факультативы edu.tatar.ru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8.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03</a:t>
                      </a: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.2020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РЭШ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22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30.03.2020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68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59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cs typeface="Tahoma" pitchFamily="34" charset="0"/>
                        </a:rPr>
                        <a:t>Учи.ру</a:t>
                      </a:r>
                    </a:p>
                  </a:txBody>
                  <a:tcPr marL="58899" marR="588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463550" y="817563"/>
            <a:ext cx="836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ct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Информирование обучающихся и их родителей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/>
          <a:srcRect t="76727" r="16913"/>
          <a:stretch>
            <a:fillRect/>
          </a:stretch>
        </p:blipFill>
        <p:spPr bwMode="auto">
          <a:xfrm>
            <a:off x="177800" y="3740150"/>
            <a:ext cx="8966200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/>
          <p:cNvPicPr>
            <a:picLocks noChangeAspect="1" noChangeArrowheads="1"/>
          </p:cNvPicPr>
          <p:nvPr/>
        </p:nvPicPr>
        <p:blipFill>
          <a:blip r:embed="rId3"/>
          <a:srcRect b="70422"/>
          <a:stretch>
            <a:fillRect/>
          </a:stretch>
        </p:blipFill>
        <p:spPr bwMode="auto">
          <a:xfrm>
            <a:off x="246063" y="1446213"/>
            <a:ext cx="8188325" cy="277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Ирина\Desktop\IMG-20200325-WA005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5288" y="1501775"/>
            <a:ext cx="6245225" cy="505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60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6073775" y="0"/>
            <a:ext cx="25193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r">
              <a:lnSpc>
                <a:spcPct val="150000"/>
              </a:lnSpc>
            </a:pPr>
            <a:r>
              <a:rPr lang="ru-RU" sz="2400" b="1">
                <a:solidFill>
                  <a:srgbClr val="98124D"/>
                </a:solidFill>
                <a:latin typeface="Tahoma" pitchFamily="34" charset="0"/>
                <a:cs typeface="Tahoma" pitchFamily="34" charset="0"/>
              </a:rPr>
              <a:t>Мониторинг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80988" y="917575"/>
            <a:ext cx="9594851" cy="317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847</TotalTime>
  <Words>713</Words>
  <Application>Microsoft Office PowerPoint</Application>
  <PresentationFormat>Экран (4:3)</PresentationFormat>
  <Paragraphs>170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Calibri</vt:lpstr>
      <vt:lpstr>Arial</vt:lpstr>
      <vt:lpstr>Calibri Light</vt:lpstr>
      <vt:lpstr>Tahoma</vt:lpstr>
      <vt:lpstr>Wingdings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Евгения Ивановна</cp:lastModifiedBy>
  <cp:revision>165</cp:revision>
  <dcterms:created xsi:type="dcterms:W3CDTF">2013-11-19T05:52:05Z</dcterms:created>
  <dcterms:modified xsi:type="dcterms:W3CDTF">2020-03-29T13:12:34Z</dcterms:modified>
</cp:coreProperties>
</file>